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72" r:id="rId1"/>
  </p:sldMasterIdLst>
  <p:notesMasterIdLst>
    <p:notesMasterId r:id="rId29"/>
  </p:notesMasterIdLst>
  <p:sldIdLst>
    <p:sldId id="296" r:id="rId2"/>
    <p:sldId id="298" r:id="rId3"/>
    <p:sldId id="286" r:id="rId4"/>
    <p:sldId id="294" r:id="rId5"/>
    <p:sldId id="260" r:id="rId6"/>
    <p:sldId id="295" r:id="rId7"/>
    <p:sldId id="280" r:id="rId8"/>
    <p:sldId id="285" r:id="rId9"/>
    <p:sldId id="283" r:id="rId10"/>
    <p:sldId id="282" r:id="rId11"/>
    <p:sldId id="287" r:id="rId12"/>
    <p:sldId id="292" r:id="rId13"/>
    <p:sldId id="284" r:id="rId14"/>
    <p:sldId id="288" r:id="rId15"/>
    <p:sldId id="289" r:id="rId16"/>
    <p:sldId id="290" r:id="rId17"/>
    <p:sldId id="291" r:id="rId18"/>
    <p:sldId id="299" r:id="rId19"/>
    <p:sldId id="300" r:id="rId20"/>
    <p:sldId id="293" r:id="rId21"/>
    <p:sldId id="301" r:id="rId22"/>
    <p:sldId id="302" r:id="rId23"/>
    <p:sldId id="311" r:id="rId24"/>
    <p:sldId id="312" r:id="rId25"/>
    <p:sldId id="305" r:id="rId26"/>
    <p:sldId id="314" r:id="rId27"/>
    <p:sldId id="315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Tema Uygulanmış Stil 1 - Vurgu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Tema Uygulanmış Stil 1 - Vurgu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E929F9F4-4A8F-4326-A1B4-22849713DDAB}" styleName="Koyu Stil 1 - Vurgu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40" autoAdjust="0"/>
  </p:normalViewPr>
  <p:slideViewPr>
    <p:cSldViewPr>
      <p:cViewPr varScale="1">
        <p:scale>
          <a:sx n="110" d="100"/>
          <a:sy n="110" d="100"/>
        </p:scale>
        <p:origin x="165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742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1FD2D7-02CF-4E47-B526-D789DA4C70DD}" type="datetimeFigureOut">
              <a:rPr lang="en-US" smtClean="0"/>
              <a:pPr/>
              <a:t>9/11/2016</a:t>
            </a:fld>
            <a:endParaRPr lang="en-US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6DF1A1-AD00-46FA-AC59-45679CFAD8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7519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761D7-C118-4776-9AD4-E74BFBDE6628}" type="datetimeFigureOut">
              <a:rPr lang="en-US" smtClean="0"/>
              <a:pPr/>
              <a:t>9/11/2016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7B2B7-163E-41EF-9309-8C64433A35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761D7-C118-4776-9AD4-E74BFBDE6628}" type="datetimeFigureOut">
              <a:rPr lang="en-US" smtClean="0"/>
              <a:pPr/>
              <a:t>9/11/2016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7B2B7-163E-41EF-9309-8C64433A35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761D7-C118-4776-9AD4-E74BFBDE6628}" type="datetimeFigureOut">
              <a:rPr lang="en-US" smtClean="0"/>
              <a:pPr/>
              <a:t>9/11/2016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7B2B7-163E-41EF-9309-8C64433A35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761D7-C118-4776-9AD4-E74BFBDE6628}" type="datetimeFigureOut">
              <a:rPr lang="en-US" smtClean="0"/>
              <a:pPr/>
              <a:t>9/11/2016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7B2B7-163E-41EF-9309-8C64433A35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761D7-C118-4776-9AD4-E74BFBDE6628}" type="datetimeFigureOut">
              <a:rPr lang="en-US" smtClean="0"/>
              <a:pPr/>
              <a:t>9/11/2016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7B2B7-163E-41EF-9309-8C64433A35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761D7-C118-4776-9AD4-E74BFBDE6628}" type="datetimeFigureOut">
              <a:rPr lang="en-US" smtClean="0"/>
              <a:pPr/>
              <a:t>9/11/2016</a:t>
            </a:fld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7B2B7-163E-41EF-9309-8C64433A35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3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3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761D7-C118-4776-9AD4-E74BFBDE6628}" type="datetimeFigureOut">
              <a:rPr lang="en-US" smtClean="0"/>
              <a:pPr/>
              <a:t>9/11/2016</a:t>
            </a:fld>
            <a:endParaRPr lang="en-US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7B2B7-163E-41EF-9309-8C64433A35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761D7-C118-4776-9AD4-E74BFBDE6628}" type="datetimeFigureOut">
              <a:rPr lang="en-US" smtClean="0"/>
              <a:pPr/>
              <a:t>9/11/2016</a:t>
            </a:fld>
            <a:endParaRPr lang="en-US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7B2B7-163E-41EF-9309-8C64433A35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761D7-C118-4776-9AD4-E74BFBDE6628}" type="datetimeFigureOut">
              <a:rPr lang="en-US" smtClean="0"/>
              <a:pPr/>
              <a:t>9/11/2016</a:t>
            </a:fld>
            <a:endParaRPr lang="en-US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7B2B7-163E-41EF-9309-8C64433A35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3" y="273053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761D7-C118-4776-9AD4-E74BFBDE6628}" type="datetimeFigureOut">
              <a:rPr lang="en-US" smtClean="0"/>
              <a:pPr/>
              <a:t>9/11/2016</a:t>
            </a:fld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7B2B7-163E-41EF-9309-8C64433A35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761D7-C118-4776-9AD4-E74BFBDE6628}" type="datetimeFigureOut">
              <a:rPr lang="en-US" smtClean="0"/>
              <a:pPr/>
              <a:t>9/11/2016</a:t>
            </a:fld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7B2B7-163E-41EF-9309-8C64433A35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3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2761D7-C118-4776-9AD4-E74BFBDE6628}" type="datetimeFigureOut">
              <a:rPr lang="en-US" smtClean="0"/>
              <a:pPr/>
              <a:t>9/11/2016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3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97B2B7-163E-41EF-9309-8C64433A35F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298" name="Picture 2" descr="'Briç oynayan öğrenciler daha başarılı'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1" y="2780928"/>
            <a:ext cx="5857875" cy="2828926"/>
          </a:xfrm>
          <a:prstGeom prst="rect">
            <a:avLst/>
          </a:prstGeom>
          <a:noFill/>
        </p:spPr>
      </p:pic>
      <p:sp>
        <p:nvSpPr>
          <p:cNvPr id="3" name="2 Metin kutusu"/>
          <p:cNvSpPr txBox="1"/>
          <p:nvPr/>
        </p:nvSpPr>
        <p:spPr>
          <a:xfrm>
            <a:off x="1619672" y="1124747"/>
            <a:ext cx="554461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000" dirty="0" smtClean="0"/>
              <a:t>BRİÇ OYNAMAK İÇİN GEREKLİ MATERYALLER</a:t>
            </a:r>
            <a:endParaRPr lang="en-US" sz="4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o"/>
          <p:cNvGraphicFramePr>
            <a:graphicFrameLocks noGrp="1"/>
          </p:cNvGraphicFramePr>
          <p:nvPr/>
        </p:nvGraphicFramePr>
        <p:xfrm>
          <a:off x="1979712" y="1844824"/>
          <a:ext cx="6048675" cy="4824538"/>
        </p:xfrm>
        <a:graphic>
          <a:graphicData uri="http://schemas.openxmlformats.org/drawingml/2006/table">
            <a:tbl>
              <a:tblPr/>
              <a:tblGrid>
                <a:gridCol w="872859"/>
                <a:gridCol w="427144"/>
                <a:gridCol w="204287"/>
                <a:gridCol w="371429"/>
                <a:gridCol w="495240"/>
                <a:gridCol w="371429"/>
                <a:gridCol w="427144"/>
                <a:gridCol w="204287"/>
                <a:gridCol w="371429"/>
                <a:gridCol w="2303427"/>
              </a:tblGrid>
              <a:tr h="488529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AÇIŞ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GÜÇ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856492"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i="0" u="none" strike="noStrike">
                          <a:solidFill>
                            <a:srgbClr val="00B050"/>
                          </a:solidFill>
                          <a:latin typeface="Calibri"/>
                        </a:rPr>
                        <a:t>♣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/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♦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i="0" u="none" strike="noStrike">
                          <a:solidFill>
                            <a:srgbClr val="000000"/>
                          </a:solidFill>
                          <a:latin typeface="Symbol"/>
                        </a:rPr>
                        <a:t>Þ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600" b="1" i="0" u="none" strike="noStrike">
                          <a:solidFill>
                            <a:srgbClr val="00B050"/>
                          </a:solidFill>
                          <a:latin typeface="Calibri"/>
                        </a:rPr>
                        <a:t>♣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/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6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♦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6 -10 HDP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56492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600" b="1" i="0" u="none" strike="noStrike">
                          <a:solidFill>
                            <a:srgbClr val="00B050"/>
                          </a:solidFill>
                          <a:latin typeface="Calibri"/>
                        </a:rPr>
                        <a:t>♣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/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6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♦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11-12 HDP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56492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3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13-16 HDP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61902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i="0" u="none" strike="noStrike">
                          <a:solidFill>
                            <a:srgbClr val="00B050"/>
                          </a:solidFill>
                          <a:latin typeface="Calibri"/>
                        </a:rPr>
                        <a:t>♣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/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♦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libri"/>
                        </a:rPr>
                        <a:t>17-19 HDP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661902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i="0" u="none" strike="noStrike" dirty="0">
                          <a:solidFill>
                            <a:srgbClr val="00B050"/>
                          </a:solidFill>
                          <a:latin typeface="Calibri"/>
                        </a:rPr>
                        <a:t>♣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/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♦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i="0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libri"/>
                        </a:rPr>
                        <a:t>20-22 HDP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42729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i="0" u="none" strike="noStrike">
                          <a:solidFill>
                            <a:srgbClr val="00B050"/>
                          </a:solidFill>
                          <a:latin typeface="Calibri"/>
                        </a:rPr>
                        <a:t>♣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/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♦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i="0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libri"/>
                        </a:rPr>
                        <a:t>23+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3" name="2 Metin kutusu"/>
          <p:cNvSpPr txBox="1"/>
          <p:nvPr/>
        </p:nvSpPr>
        <p:spPr>
          <a:xfrm>
            <a:off x="1979712" y="980728"/>
            <a:ext cx="51125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4000" b="1" dirty="0" smtClean="0">
                <a:latin typeface="Arial" pitchFamily="34" charset="0"/>
                <a:cs typeface="Arial" pitchFamily="34" charset="0"/>
              </a:rPr>
              <a:t>MİNÖR TUTUŞLARI</a:t>
            </a:r>
            <a:endParaRPr lang="en-US" sz="4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o"/>
          <p:cNvGraphicFramePr>
            <a:graphicFrameLocks noGrp="1"/>
          </p:cNvGraphicFramePr>
          <p:nvPr/>
        </p:nvGraphicFramePr>
        <p:xfrm>
          <a:off x="1115617" y="2492896"/>
          <a:ext cx="6212420" cy="3970020"/>
        </p:xfrm>
        <a:graphic>
          <a:graphicData uri="http://schemas.openxmlformats.org/drawingml/2006/table">
            <a:tbl>
              <a:tblPr/>
              <a:tblGrid>
                <a:gridCol w="952695"/>
                <a:gridCol w="493713"/>
                <a:gridCol w="773113"/>
                <a:gridCol w="1301972"/>
                <a:gridCol w="555739"/>
                <a:gridCol w="2135188"/>
              </a:tblGrid>
              <a:tr h="992505"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1" i="0" u="none" strike="noStrike" dirty="0">
                          <a:solidFill>
                            <a:srgbClr val="00B050"/>
                          </a:solidFill>
                          <a:latin typeface="Calibri"/>
                        </a:rPr>
                        <a:t>AÇIŞ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b="1" i="0" u="none" strike="noStrike" dirty="0">
                          <a:solidFill>
                            <a:srgbClr val="00B05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b="1" i="0" u="none" strike="noStrike">
                          <a:solidFill>
                            <a:srgbClr val="00B05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1" i="0" u="none" strike="noStrike" dirty="0">
                          <a:solidFill>
                            <a:srgbClr val="00B050"/>
                          </a:solidFill>
                          <a:latin typeface="Calibri"/>
                        </a:rPr>
                        <a:t>CEVAP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b="1" i="0" u="none" strike="noStrike" dirty="0">
                          <a:solidFill>
                            <a:srgbClr val="00B05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i="0" u="none" strike="noStrike" dirty="0">
                          <a:solidFill>
                            <a:srgbClr val="00B050"/>
                          </a:solidFill>
                          <a:latin typeface="Calibri"/>
                        </a:rPr>
                        <a:t>GÜÇ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992505">
                <a:tc>
                  <a:txBody>
                    <a:bodyPr/>
                    <a:lstStyle/>
                    <a:p>
                      <a:pPr algn="r" fontAlgn="b"/>
                      <a:r>
                        <a:rPr lang="en-US" sz="4800" b="1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800" b="1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800" b="1" i="0" u="none" strike="noStrike" dirty="0">
                          <a:solidFill>
                            <a:srgbClr val="000000"/>
                          </a:solidFill>
                          <a:latin typeface="Symbol"/>
                        </a:rPr>
                        <a:t>Þ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4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1NT</a:t>
                      </a:r>
                      <a:endParaRPr lang="en-US" sz="4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3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b="1" i="0" u="none" strike="noStrike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latin typeface="Calibri"/>
                        </a:rPr>
                        <a:t> (6 -10 HDP)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92505"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200" b="1" i="0" u="none" strike="noStrike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4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2NT</a:t>
                      </a:r>
                      <a:endParaRPr lang="en-US" sz="4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3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b="1" i="0" u="none" strike="noStrike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latin typeface="Calibri"/>
                        </a:rPr>
                        <a:t>(11-12 HDP)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92505"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4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3NT</a:t>
                      </a:r>
                      <a:endParaRPr lang="en-US" sz="4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3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b="1" i="0" u="none" strike="noStrike" dirty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latin typeface="Calibri"/>
                        </a:rPr>
                        <a:t>(13-16 HDP)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2 Metin kutusu"/>
          <p:cNvSpPr txBox="1"/>
          <p:nvPr/>
        </p:nvSpPr>
        <p:spPr>
          <a:xfrm>
            <a:off x="971600" y="1124746"/>
            <a:ext cx="65527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400" dirty="0" smtClean="0"/>
              <a:t>CEVAPCININ NT YANITLARI</a:t>
            </a:r>
            <a:endParaRPr lang="en-US" sz="4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AÇANIN MAJÖR TUTUŞU</a:t>
            </a:r>
            <a:endParaRPr lang="en-US" dirty="0"/>
          </a:p>
        </p:txBody>
      </p:sp>
      <p:graphicFrame>
        <p:nvGraphicFramePr>
          <p:cNvPr id="4" name="3 Tablo"/>
          <p:cNvGraphicFramePr>
            <a:graphicFrameLocks noGrp="1"/>
          </p:cNvGraphicFramePr>
          <p:nvPr/>
        </p:nvGraphicFramePr>
        <p:xfrm>
          <a:off x="899592" y="1340768"/>
          <a:ext cx="7578728" cy="4827440"/>
        </p:xfrm>
        <a:graphic>
          <a:graphicData uri="http://schemas.openxmlformats.org/drawingml/2006/table">
            <a:tbl>
              <a:tblPr/>
              <a:tblGrid>
                <a:gridCol w="1088708"/>
                <a:gridCol w="1088708"/>
                <a:gridCol w="2135188"/>
                <a:gridCol w="1088708"/>
                <a:gridCol w="1088708"/>
                <a:gridCol w="1088708"/>
              </a:tblGrid>
              <a:tr h="992505">
                <a:tc gridSpan="2">
                  <a:txBody>
                    <a:bodyPr/>
                    <a:lstStyle/>
                    <a:p>
                      <a:pPr algn="ctr" fontAlgn="ctr"/>
                      <a:endParaRPr lang="tr-TR" sz="3200" b="1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ctr"/>
                      <a:r>
                        <a:rPr lang="en-US" sz="3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AÇ</a:t>
                      </a:r>
                      <a:r>
                        <a:rPr lang="tr-TR" sz="3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AN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en-US" sz="3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GÜÇ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3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tr-TR" sz="3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CEVAPÇI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3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857420">
                <a:tc>
                  <a:txBody>
                    <a:bodyPr/>
                    <a:lstStyle/>
                    <a:p>
                      <a:pPr algn="r" fontAlgn="b"/>
                      <a:r>
                        <a:rPr lang="en-US" sz="4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800" b="1" i="0" u="none" strike="noStrike">
                          <a:solidFill>
                            <a:srgbClr val="00B050"/>
                          </a:solidFill>
                          <a:latin typeface="Calibri"/>
                        </a:rPr>
                        <a:t>♣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2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400" b="1" i="0" u="none" strike="noStrike" dirty="0">
                          <a:solidFill>
                            <a:srgbClr val="000000"/>
                          </a:solidFill>
                          <a:latin typeface="Symbol"/>
                        </a:rPr>
                        <a:t>Þ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8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♥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92505">
                <a:tc>
                  <a:txBody>
                    <a:bodyPr/>
                    <a:lstStyle/>
                    <a:p>
                      <a:pPr algn="r" fontAlgn="b"/>
                      <a:r>
                        <a:rPr lang="tr-TR" sz="4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en-US" sz="4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8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♥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b="1" i="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</a:rPr>
                        <a:t>(13-15 HDP)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200" b="0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b="1" i="0" u="none" strike="noStrike">
                          <a:solidFill>
                            <a:srgbClr val="00B05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92505">
                <a:tc>
                  <a:txBody>
                    <a:bodyPr/>
                    <a:lstStyle/>
                    <a:p>
                      <a:pPr algn="r" fontAlgn="b"/>
                      <a:r>
                        <a:rPr lang="tr-TR" sz="4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lang="en-US" sz="4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8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♥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b="1" i="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</a:rPr>
                        <a:t>(16-18 HDP)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200" b="0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92505">
                <a:tc>
                  <a:txBody>
                    <a:bodyPr/>
                    <a:lstStyle/>
                    <a:p>
                      <a:pPr algn="r" fontAlgn="b"/>
                      <a:r>
                        <a:rPr lang="tr-TR" sz="4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endParaRPr lang="en-US" sz="4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8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♥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</a:rPr>
                        <a:t>(19-21 HDP)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b="1" i="0" u="none" strike="noStrike" dirty="0">
                          <a:solidFill>
                            <a:srgbClr val="00B05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o"/>
          <p:cNvGraphicFramePr>
            <a:graphicFrameLocks noGrp="1"/>
          </p:cNvGraphicFramePr>
          <p:nvPr/>
        </p:nvGraphicFramePr>
        <p:xfrm>
          <a:off x="1259635" y="1340767"/>
          <a:ext cx="7200800" cy="5040557"/>
        </p:xfrm>
        <a:graphic>
          <a:graphicData uri="http://schemas.openxmlformats.org/drawingml/2006/table">
            <a:tbl>
              <a:tblPr/>
              <a:tblGrid>
                <a:gridCol w="1145951"/>
                <a:gridCol w="902131"/>
                <a:gridCol w="2958344"/>
                <a:gridCol w="1145951"/>
                <a:gridCol w="487639"/>
                <a:gridCol w="560784"/>
              </a:tblGrid>
              <a:tr h="775617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3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AÇ</a:t>
                      </a:r>
                      <a:r>
                        <a:rPr lang="tr-TR" sz="3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AN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3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  </a:t>
                      </a:r>
                      <a:r>
                        <a:rPr lang="en-US" sz="3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GÜÇ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751379">
                <a:tc>
                  <a:txBody>
                    <a:bodyPr/>
                    <a:lstStyle/>
                    <a:p>
                      <a:pPr algn="r" fontAlgn="b"/>
                      <a:r>
                        <a:rPr lang="en-US" sz="4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400" b="1" i="0" u="none" strike="noStrike">
                          <a:solidFill>
                            <a:srgbClr val="00B050"/>
                          </a:solidFill>
                          <a:latin typeface="Calibri"/>
                        </a:rPr>
                        <a:t>♣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400" b="1" i="0" u="none" strike="noStrike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400" b="1" i="0" u="none" strike="noStrike" dirty="0">
                          <a:solidFill>
                            <a:srgbClr val="000000"/>
                          </a:solidFill>
                          <a:latin typeface="Symbol"/>
                        </a:rPr>
                        <a:t>Þ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4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♥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71187">
                <a:tc>
                  <a:txBody>
                    <a:bodyPr/>
                    <a:lstStyle/>
                    <a:p>
                      <a:pPr algn="r" fontAlgn="b"/>
                      <a:r>
                        <a:rPr lang="en-US" sz="4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(13-15 HDP)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32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DENGELİ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b="1" i="0" u="none" strike="noStrike">
                          <a:solidFill>
                            <a:srgbClr val="00B05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71187">
                <a:tc>
                  <a:txBody>
                    <a:bodyPr/>
                    <a:lstStyle/>
                    <a:p>
                      <a:pPr algn="r" fontAlgn="b"/>
                      <a:r>
                        <a:rPr lang="en-US" sz="4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(16-18 HDP)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32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DENGELİ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71187">
                <a:tc>
                  <a:txBody>
                    <a:bodyPr/>
                    <a:lstStyle/>
                    <a:p>
                      <a:pPr algn="r" fontAlgn="b"/>
                      <a:r>
                        <a:rPr lang="en-US" sz="4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(19-21 HDP)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32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DENGELİ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b="1" i="0" u="none" strike="noStrike" dirty="0">
                          <a:solidFill>
                            <a:srgbClr val="00B05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2 Metin kutusu"/>
          <p:cNvSpPr txBox="1"/>
          <p:nvPr/>
        </p:nvSpPr>
        <p:spPr>
          <a:xfrm>
            <a:off x="1259632" y="188640"/>
            <a:ext cx="723608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000" dirty="0" smtClean="0"/>
              <a:t>AÇANIN NT REBİDLERİ(YANITLARI)</a:t>
            </a:r>
            <a:endParaRPr lang="en-US" sz="40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GÜÇ NEDİR?</a:t>
            </a:r>
            <a:endParaRPr lang="en-US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900808"/>
          </a:xfrm>
        </p:spPr>
        <p:txBody>
          <a:bodyPr>
            <a:normAutofit fontScale="92500"/>
          </a:bodyPr>
          <a:lstStyle/>
          <a:p>
            <a:r>
              <a:rPr lang="tr-TR" dirty="0" smtClean="0"/>
              <a:t>UZUNLUK PUANI  5. İÇİN+1 HP, 6.İÇİN+1 HP DAHA</a:t>
            </a:r>
          </a:p>
          <a:p>
            <a:r>
              <a:rPr lang="tr-TR" dirty="0" smtClean="0"/>
              <a:t>YEDİNCİDEN FAZLASI İÇİN ?</a:t>
            </a:r>
          </a:p>
          <a:p>
            <a:r>
              <a:rPr lang="tr-TR" dirty="0" smtClean="0"/>
              <a:t>KISALIK PUANLARI</a:t>
            </a:r>
          </a:p>
          <a:p>
            <a:endParaRPr lang="tr-TR" dirty="0" smtClean="0"/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3 Tablo"/>
          <p:cNvGraphicFramePr>
            <a:graphicFrameLocks noGrp="1"/>
          </p:cNvGraphicFramePr>
          <p:nvPr/>
        </p:nvGraphicFramePr>
        <p:xfrm>
          <a:off x="1259634" y="3429003"/>
          <a:ext cx="6234117" cy="3254119"/>
        </p:xfrm>
        <a:graphic>
          <a:graphicData uri="http://schemas.openxmlformats.org/drawingml/2006/table">
            <a:tbl>
              <a:tblPr/>
              <a:tblGrid>
                <a:gridCol w="1209231"/>
                <a:gridCol w="1331913"/>
                <a:gridCol w="1176339"/>
                <a:gridCol w="1304371"/>
                <a:gridCol w="1212263"/>
              </a:tblGrid>
              <a:tr h="675442">
                <a:tc>
                  <a:txBody>
                    <a:bodyPr/>
                    <a:lstStyle/>
                    <a:p>
                      <a:pPr algn="l" fontAlgn="b"/>
                      <a:endParaRPr lang="en-US" sz="3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6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ŞİGAN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6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SİNG.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36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DOUBLETON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72396">
                <a:tc>
                  <a:txBody>
                    <a:bodyPr/>
                    <a:lstStyle/>
                    <a:p>
                      <a:pPr algn="l" fontAlgn="b"/>
                      <a:endParaRPr lang="en-US" sz="3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10256">
                <a:tc>
                  <a:txBody>
                    <a:bodyPr/>
                    <a:lstStyle/>
                    <a:p>
                      <a:pPr algn="l" fontAlgn="b"/>
                      <a:r>
                        <a:rPr lang="en-US" sz="3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 KOZ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10256">
                <a:tc>
                  <a:txBody>
                    <a:bodyPr/>
                    <a:lstStyle/>
                    <a:p>
                      <a:pPr algn="l" fontAlgn="b"/>
                      <a:r>
                        <a:rPr lang="en-US" sz="3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 KOZ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OYUN PLANLARI</a:t>
            </a:r>
            <a:endParaRPr lang="en-US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tr-TR" b="1" u="sng" dirty="0" smtClean="0"/>
              <a:t>NT  OYUNLARI : </a:t>
            </a:r>
          </a:p>
          <a:p>
            <a:pPr marL="514350" indent="-514350">
              <a:buFont typeface="Wingdings" pitchFamily="2" charset="2"/>
              <a:buChar char="q"/>
            </a:pPr>
            <a:r>
              <a:rPr lang="tr-TR" dirty="0" smtClean="0"/>
              <a:t>KESİN ALICILARINI SAY</a:t>
            </a:r>
          </a:p>
          <a:p>
            <a:pPr marL="514350" indent="-514350">
              <a:buFont typeface="Wingdings" pitchFamily="2" charset="2"/>
              <a:buChar char="q"/>
            </a:pPr>
            <a:r>
              <a:rPr lang="tr-TR" dirty="0" smtClean="0"/>
              <a:t>ALMAN GEREKEN LÖVEYİ TESBİT ET</a:t>
            </a:r>
          </a:p>
          <a:p>
            <a:pPr marL="514350" indent="-514350">
              <a:buFont typeface="Wingdings" pitchFamily="2" charset="2"/>
              <a:buChar char="q"/>
            </a:pPr>
            <a:r>
              <a:rPr lang="tr-TR" dirty="0" smtClean="0"/>
              <a:t>NEREDEN ELDE EDİLİR?</a:t>
            </a:r>
          </a:p>
          <a:p>
            <a:pPr marL="514350" indent="-514350">
              <a:buFont typeface="Wingdings" pitchFamily="2" charset="2"/>
              <a:buChar char="q"/>
            </a:pPr>
            <a:r>
              <a:rPr lang="tr-TR" dirty="0" smtClean="0"/>
              <a:t>BU ARADA ASLA KESİN ALICILARINI ÇEKME!!</a:t>
            </a:r>
          </a:p>
          <a:p>
            <a:pPr marL="514350" indent="-514350">
              <a:buFont typeface="Wingdings" pitchFamily="2" charset="2"/>
              <a:buChar char="q"/>
            </a:pPr>
            <a:r>
              <a:rPr lang="tr-TR" dirty="0" smtClean="0"/>
              <a:t>HAZIRSAN ARKANA BİLE BAKMA TOPUKLA </a:t>
            </a:r>
            <a:r>
              <a:rPr lang="tr-TR" dirty="0" smtClean="0">
                <a:sym typeface="Wingdings" pitchFamily="2" charset="2"/>
              </a:rPr>
              <a:t></a:t>
            </a:r>
            <a:endParaRPr lang="tr-TR" dirty="0" smtClean="0"/>
          </a:p>
          <a:p>
            <a:pPr marL="514350" indent="-514350">
              <a:buFont typeface="Wingdings" pitchFamily="2" charset="2"/>
              <a:buChar char="q"/>
            </a:pP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b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KOZ OYUNLARI :</a:t>
            </a:r>
            <a:endParaRPr lang="en-US" b="1" u="sng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340769"/>
            <a:ext cx="8229600" cy="5328592"/>
          </a:xfrm>
        </p:spPr>
        <p:txBody>
          <a:bodyPr/>
          <a:lstStyle/>
          <a:p>
            <a:pPr>
              <a:buNone/>
            </a:pPr>
            <a:r>
              <a:rPr lang="tr-TR" dirty="0" smtClean="0"/>
              <a:t>HERZAMAN YANDA 5+ KART RENGİ SAĞLA</a:t>
            </a:r>
          </a:p>
          <a:p>
            <a:pPr>
              <a:buNone/>
            </a:pPr>
            <a:r>
              <a:rPr lang="tr-TR" b="1" u="sng" dirty="0" smtClean="0">
                <a:solidFill>
                  <a:srgbClr val="00B050"/>
                </a:solidFill>
              </a:rPr>
              <a:t>ŞARTLAR</a:t>
            </a:r>
          </a:p>
          <a:p>
            <a:pPr>
              <a:buNone/>
            </a:pPr>
            <a:r>
              <a:rPr lang="tr-TR" b="1" dirty="0" smtClean="0">
                <a:solidFill>
                  <a:srgbClr val="C00000"/>
                </a:solidFill>
              </a:rPr>
              <a:t>A.KOZ EŞİT DEĞİL:  </a:t>
            </a:r>
            <a:r>
              <a:rPr lang="tr-TR" dirty="0" smtClean="0"/>
              <a:t>KISA KOZ TARAFINDAN ÇAK</a:t>
            </a:r>
          </a:p>
          <a:p>
            <a:pPr>
              <a:buNone/>
            </a:pPr>
            <a:r>
              <a:rPr lang="tr-TR" b="1" dirty="0" smtClean="0">
                <a:solidFill>
                  <a:srgbClr val="C00000"/>
                </a:solidFill>
              </a:rPr>
              <a:t>B.KOZ EŞİT :  </a:t>
            </a:r>
            <a:r>
              <a:rPr lang="tr-TR" dirty="0" smtClean="0"/>
              <a:t>EN ÇOK ÇAKABİLECEĞİN RENK  2 DEN FAZLAYSA ONU ÇAK</a:t>
            </a:r>
          </a:p>
          <a:p>
            <a:pPr>
              <a:buNone/>
            </a:pPr>
            <a:r>
              <a:rPr lang="tr-TR" b="1" dirty="0" smtClean="0">
                <a:solidFill>
                  <a:srgbClr val="C00000"/>
                </a:solidFill>
              </a:rPr>
              <a:t>FİNAL:</a:t>
            </a:r>
            <a:r>
              <a:rPr lang="tr-TR" dirty="0" smtClean="0"/>
              <a:t>PLAN BİTTİYSE VEYA UYGULANAMIYORSA EVE DÖN(KOZLARI ÇEK) VE İYİ RENKLERİNİ OYNA    </a:t>
            </a:r>
            <a:r>
              <a:rPr lang="tr-TR" b="1" dirty="0" smtClean="0"/>
              <a:t>UZUN KOZDAN AMAÇSIZCA ÇAKMA!!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RENKLER NASIL OYNANIR</a:t>
            </a:r>
            <a:endParaRPr lang="en-US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1600203"/>
            <a:ext cx="9144000" cy="4525963"/>
          </a:xfrm>
        </p:spPr>
        <p:txBody>
          <a:bodyPr/>
          <a:lstStyle/>
          <a:p>
            <a:pPr marL="514350" indent="-514350">
              <a:buFont typeface="Wingdings" pitchFamily="2" charset="2"/>
              <a:buChar char="v"/>
            </a:pPr>
            <a:r>
              <a:rPr lang="tr-TR" dirty="0" smtClean="0"/>
              <a:t>KÜÇÜKLERDEN BÜYÜK ONÖRLERE DOĞRU</a:t>
            </a:r>
          </a:p>
          <a:p>
            <a:pPr marL="514350" indent="-514350">
              <a:buFont typeface="Wingdings" pitchFamily="2" charset="2"/>
              <a:buChar char="v"/>
            </a:pPr>
            <a:r>
              <a:rPr lang="tr-TR" dirty="0" smtClean="0"/>
              <a:t>KISA TARAFTAKİ ONÖRLER ÖNCE !</a:t>
            </a:r>
          </a:p>
          <a:p>
            <a:pPr marL="514350" indent="-514350">
              <a:buFont typeface="Wingdings" pitchFamily="2" charset="2"/>
              <a:buChar char="v"/>
            </a:pPr>
            <a:r>
              <a:rPr lang="tr-TR" dirty="0" smtClean="0"/>
              <a:t>KOZLAR YETERİNCE ÇEKİLİR</a:t>
            </a:r>
          </a:p>
          <a:p>
            <a:pPr marL="514350" indent="-514350">
              <a:buFont typeface="Wingdings" pitchFamily="2" charset="2"/>
              <a:buChar char="v"/>
            </a:pPr>
            <a:r>
              <a:rPr lang="tr-TR" dirty="0" smtClean="0"/>
              <a:t>DIŞARDA BİR ADET ENBÜYÜK KOZ VARSA OYNAMA</a:t>
            </a:r>
          </a:p>
          <a:p>
            <a:pPr marL="514350" indent="-514350">
              <a:buFont typeface="Wingdings" pitchFamily="2" charset="2"/>
              <a:buChar char="v"/>
            </a:pPr>
            <a:r>
              <a:rPr lang="tr-TR" dirty="0" smtClean="0"/>
              <a:t>ELÇAKA YER ÇAKA OYNAMA(ÖZEL DURUMLAR HARİÇ)</a:t>
            </a:r>
          </a:p>
          <a:p>
            <a:pPr marL="514350" indent="-514350">
              <a:buFont typeface="Wingdings" pitchFamily="2" charset="2"/>
              <a:buChar char="v"/>
            </a:pP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KART KOMBİNASYONLARI 1</a:t>
            </a:r>
            <a:endParaRPr lang="en-US" dirty="0"/>
          </a:p>
        </p:txBody>
      </p:sp>
      <p:graphicFrame>
        <p:nvGraphicFramePr>
          <p:cNvPr id="3" name="2 Tablo"/>
          <p:cNvGraphicFramePr>
            <a:graphicFrameLocks noGrp="1"/>
          </p:cNvGraphicFramePr>
          <p:nvPr/>
        </p:nvGraphicFramePr>
        <p:xfrm>
          <a:off x="539549" y="1700812"/>
          <a:ext cx="8136910" cy="4632493"/>
        </p:xfrm>
        <a:graphic>
          <a:graphicData uri="http://schemas.openxmlformats.org/drawingml/2006/table">
            <a:tbl>
              <a:tblPr/>
              <a:tblGrid>
                <a:gridCol w="1013481"/>
                <a:gridCol w="1750395"/>
                <a:gridCol w="1750395"/>
                <a:gridCol w="1750395"/>
                <a:gridCol w="929029"/>
                <a:gridCol w="943215"/>
              </a:tblGrid>
              <a:tr h="9925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AR7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RDV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AR</a:t>
                      </a:r>
                      <a:r>
                        <a:rPr lang="tr-TR" sz="3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V</a:t>
                      </a:r>
                      <a:r>
                        <a:rPr lang="en-US" sz="3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65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RD4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D4</a:t>
                      </a:r>
                      <a:endParaRPr lang="en-US" sz="32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</a:tr>
              <a:tr h="9925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632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DV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852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D8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A5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662473">
                <a:tc>
                  <a:txBody>
                    <a:bodyPr/>
                    <a:lstStyle/>
                    <a:p>
                      <a:pPr algn="ctr" fontAlgn="b"/>
                      <a:endParaRPr lang="en-US" sz="3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25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AD</a:t>
                      </a:r>
                      <a:r>
                        <a:rPr lang="tr-TR" sz="3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ADV10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A87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A87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AD6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9925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3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V8</a:t>
                      </a:r>
                      <a:r>
                        <a:rPr lang="en-US" sz="3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654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DV10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DV4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V76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KART KOMBİNASYONLARI 2</a:t>
            </a:r>
            <a:endParaRPr lang="en-US" dirty="0"/>
          </a:p>
        </p:txBody>
      </p:sp>
      <p:graphicFrame>
        <p:nvGraphicFramePr>
          <p:cNvPr id="3" name="2 Tablo"/>
          <p:cNvGraphicFramePr>
            <a:graphicFrameLocks noGrp="1"/>
          </p:cNvGraphicFramePr>
          <p:nvPr/>
        </p:nvGraphicFramePr>
        <p:xfrm>
          <a:off x="755580" y="1628802"/>
          <a:ext cx="7776865" cy="4896542"/>
        </p:xfrm>
        <a:graphic>
          <a:graphicData uri="http://schemas.openxmlformats.org/drawingml/2006/table">
            <a:tbl>
              <a:tblPr/>
              <a:tblGrid>
                <a:gridCol w="1555373"/>
                <a:gridCol w="1555373"/>
                <a:gridCol w="1555373"/>
                <a:gridCol w="1555373"/>
                <a:gridCol w="1555373"/>
              </a:tblGrid>
              <a:tr h="1041863">
                <a:tc>
                  <a:txBody>
                    <a:bodyPr/>
                    <a:lstStyle/>
                    <a:p>
                      <a:pPr algn="ctr" fontAlgn="b"/>
                      <a:r>
                        <a:rPr lang="en-US" sz="4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AD6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AD10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AV10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ARV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RD109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041863">
                <a:tc>
                  <a:txBody>
                    <a:bodyPr/>
                    <a:lstStyle/>
                    <a:p>
                      <a:pPr algn="ctr" fontAlgn="b"/>
                      <a:r>
                        <a:rPr lang="en-US" sz="4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V76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953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754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832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754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9090">
                <a:tc>
                  <a:txBody>
                    <a:bodyPr/>
                    <a:lstStyle/>
                    <a:p>
                      <a:pPr algn="ctr" fontAlgn="b"/>
                      <a:endParaRPr lang="en-US" sz="4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1863">
                <a:tc>
                  <a:txBody>
                    <a:bodyPr/>
                    <a:lstStyle/>
                    <a:p>
                      <a:pPr algn="ctr" fontAlgn="b"/>
                      <a:r>
                        <a:rPr lang="en-US" sz="4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RV4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RD8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D86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4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ARV4</a:t>
                      </a:r>
                      <a:endParaRPr lang="en-US" sz="4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</a:tr>
              <a:tr h="1041863">
                <a:tc>
                  <a:txBody>
                    <a:bodyPr/>
                    <a:lstStyle/>
                    <a:p>
                      <a:pPr algn="ctr" fontAlgn="b"/>
                      <a:r>
                        <a:rPr lang="en-US" sz="4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752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632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A72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4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10952</a:t>
                      </a:r>
                      <a:endParaRPr lang="en-US" sz="4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Profesyonel Ortam</a:t>
            </a:r>
            <a:endParaRPr lang="en-US" dirty="0"/>
          </a:p>
        </p:txBody>
      </p:sp>
      <p:pic>
        <p:nvPicPr>
          <p:cNvPr id="573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540920"/>
            <a:ext cx="7128792" cy="5147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DEFANS NEDİR NASIL YAPILIR?</a:t>
            </a:r>
            <a:endParaRPr lang="en-US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1"/>
            <a:ext cx="8507288" cy="4925144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tr-TR" dirty="0" smtClean="0"/>
              <a:t>ÖNCE İYİ BİR ATAK YAPILIR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KOZA KISALAR(TEKLER),NT YE UZUNLAR ÇIKILIR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SEKANSLARI(SIRALI)ÇIK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ORTAĞIN RENGİNİ ÇIK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RAKİP RENKLERİ ÇIKMA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GENEL OLARAK KISA KOZU ÇIKMA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KOZ kontratlarına  sadece  A  OLAN RENKTEN ATAK YAPMA  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KOZA  A R   SIRALI İSE MUTLAKA ÇIK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YERİN ZAYIFLARINA HÜCUM ET</a:t>
            </a:r>
          </a:p>
          <a:p>
            <a:pPr>
              <a:buFont typeface="Wingdings" pitchFamily="2" charset="2"/>
              <a:buChar char="Ø"/>
            </a:pPr>
            <a:endParaRPr lang="tr-TR" dirty="0" smtClean="0"/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Araya giriş (</a:t>
            </a:r>
            <a:r>
              <a:rPr lang="tr-TR" dirty="0" err="1" smtClean="0"/>
              <a:t>Overcall</a:t>
            </a:r>
            <a:r>
              <a:rPr lang="tr-TR" dirty="0" smtClean="0"/>
              <a:t>),</a:t>
            </a:r>
            <a:r>
              <a:rPr lang="tr-TR" dirty="0" err="1" smtClean="0"/>
              <a:t>Advancer</a:t>
            </a:r>
            <a:endParaRPr lang="en-US" dirty="0"/>
          </a:p>
        </p:txBody>
      </p:sp>
      <p:graphicFrame>
        <p:nvGraphicFramePr>
          <p:cNvPr id="3" name="2 Tablo"/>
          <p:cNvGraphicFramePr>
            <a:graphicFrameLocks noGrp="1"/>
          </p:cNvGraphicFramePr>
          <p:nvPr/>
        </p:nvGraphicFramePr>
        <p:xfrm>
          <a:off x="1331641" y="1268763"/>
          <a:ext cx="7200803" cy="4022947"/>
        </p:xfrm>
        <a:graphic>
          <a:graphicData uri="http://schemas.openxmlformats.org/drawingml/2006/table">
            <a:tbl>
              <a:tblPr/>
              <a:tblGrid>
                <a:gridCol w="642775"/>
                <a:gridCol w="6558028"/>
              </a:tblGrid>
              <a:tr h="11068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3600" b="0" i="0" u="none" strike="noStrike" dirty="0">
                          <a:solidFill>
                            <a:srgbClr val="00B05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Renkle overcall ( 1 veya 2 Seviyesi)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068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3600" b="0" i="0" u="none" strike="noStrike" dirty="0">
                          <a:solidFill>
                            <a:srgbClr val="00B05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Take - </a:t>
                      </a:r>
                      <a:r>
                        <a:rPr lang="tr-TR" sz="3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  <a:r>
                        <a:rPr lang="en-US" sz="36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ut</a:t>
                      </a:r>
                      <a:r>
                        <a:rPr lang="en-US" sz="3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36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Kontr</a:t>
                      </a:r>
                      <a:r>
                        <a:rPr lang="en-US" sz="3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T/O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02532">
                <a:tc>
                  <a:txBody>
                    <a:bodyPr/>
                    <a:lstStyle/>
                    <a:p>
                      <a:pPr algn="ctr" fontAlgn="b"/>
                      <a:r>
                        <a:rPr lang="en-US" sz="3600" b="0" i="0" u="none" strike="noStrike" dirty="0">
                          <a:solidFill>
                            <a:srgbClr val="00B05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NT Overcall' u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068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3600" b="0" i="0" u="none" strike="noStrike" dirty="0">
                          <a:solidFill>
                            <a:srgbClr val="00B05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6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Konvansiyonel</a:t>
                      </a:r>
                      <a:r>
                        <a:rPr lang="en-US" sz="3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overcall </a:t>
                      </a:r>
                      <a:r>
                        <a:rPr lang="en-US" sz="36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tipleri</a:t>
                      </a:r>
                      <a:endParaRPr lang="en-US" sz="3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"/>
            <a:r>
              <a:rPr lang="en-US" dirty="0" err="1" smtClean="0">
                <a:solidFill>
                  <a:srgbClr val="000000"/>
                </a:solidFill>
              </a:rPr>
              <a:t>Renkle</a:t>
            </a:r>
            <a:r>
              <a:rPr lang="en-US" dirty="0" smtClean="0">
                <a:solidFill>
                  <a:srgbClr val="000000"/>
                </a:solidFill>
              </a:rPr>
              <a:t> overcall ( 1 </a:t>
            </a:r>
            <a:r>
              <a:rPr lang="en-US" dirty="0" err="1" smtClean="0">
                <a:solidFill>
                  <a:srgbClr val="000000"/>
                </a:solidFill>
              </a:rPr>
              <a:t>veya</a:t>
            </a:r>
            <a:r>
              <a:rPr lang="en-US" dirty="0" smtClean="0">
                <a:solidFill>
                  <a:srgbClr val="000000"/>
                </a:solidFill>
              </a:rPr>
              <a:t> 2 </a:t>
            </a:r>
            <a:r>
              <a:rPr lang="en-US" dirty="0" err="1" smtClean="0">
                <a:solidFill>
                  <a:srgbClr val="000000"/>
                </a:solidFill>
              </a:rPr>
              <a:t>Seviyesi</a:t>
            </a:r>
            <a:r>
              <a:rPr lang="en-US" dirty="0" smtClean="0">
                <a:solidFill>
                  <a:srgbClr val="000000"/>
                </a:solidFill>
              </a:rPr>
              <a:t>)</a:t>
            </a:r>
            <a:endParaRPr lang="en-US" dirty="0">
              <a:solidFill>
                <a:srgbClr val="000000"/>
              </a:solidFill>
            </a:endParaRPr>
          </a:p>
        </p:txBody>
      </p:sp>
      <p:graphicFrame>
        <p:nvGraphicFramePr>
          <p:cNvPr id="3" name="2 Tablo"/>
          <p:cNvGraphicFramePr>
            <a:graphicFrameLocks noGrp="1"/>
          </p:cNvGraphicFramePr>
          <p:nvPr/>
        </p:nvGraphicFramePr>
        <p:xfrm>
          <a:off x="899594" y="1340768"/>
          <a:ext cx="7792948" cy="5382485"/>
        </p:xfrm>
        <a:graphic>
          <a:graphicData uri="http://schemas.openxmlformats.org/drawingml/2006/table">
            <a:tbl>
              <a:tblPr/>
              <a:tblGrid>
                <a:gridCol w="2047304"/>
                <a:gridCol w="5745644"/>
              </a:tblGrid>
              <a:tr h="1214230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800" b="0" i="0" u="none" strike="noStrike" dirty="0" err="1">
                          <a:solidFill>
                            <a:srgbClr val="FF0000"/>
                          </a:solidFill>
                          <a:latin typeface="Calibri"/>
                        </a:rPr>
                        <a:t>Renkle</a:t>
                      </a:r>
                      <a:r>
                        <a:rPr lang="en-US" sz="4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 overcall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78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 </a:t>
                      </a:r>
                      <a:r>
                        <a:rPr lang="en-US" sz="32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Seviyesi</a:t>
                      </a:r>
                      <a:r>
                        <a:rPr lang="tr-TR" sz="3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</a:t>
                      </a:r>
                      <a:r>
                        <a:rPr lang="tr-TR" sz="32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 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8 -   16 HP 5+ Kart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78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 </a:t>
                      </a:r>
                      <a:r>
                        <a:rPr lang="en-US" sz="32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Seviyesi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3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11 - 16 HP (5+ Kart </a:t>
                      </a:r>
                      <a:r>
                        <a:rPr lang="sv-SE" sz="3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Majör</a:t>
                      </a:r>
                      <a:r>
                        <a:rPr lang="tr-TR" sz="3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,6+</a:t>
                      </a:r>
                      <a:r>
                        <a:rPr lang="tr-TR" sz="32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kart minör</a:t>
                      </a:r>
                      <a:r>
                        <a:rPr lang="sv-SE" sz="3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  <a:endParaRPr lang="sv-SE" sz="3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8672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Kaliteli renk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3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ARD  </a:t>
                      </a:r>
                      <a:r>
                        <a:rPr lang="fi-FI" sz="3200" b="0" i="0" u="none" strike="noStrike" dirty="0">
                          <a:solidFill>
                            <a:srgbClr val="000000"/>
                          </a:solidFill>
                          <a:latin typeface="Symbol"/>
                        </a:rPr>
                        <a:t>Þ</a:t>
                      </a:r>
                      <a:r>
                        <a:rPr lang="fi-FI" sz="3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İkisi    ve  V109 </a:t>
                      </a:r>
                      <a:r>
                        <a:rPr lang="fi-FI" sz="3200" b="0" i="0" u="none" strike="noStrike" dirty="0">
                          <a:solidFill>
                            <a:srgbClr val="000000"/>
                          </a:solidFill>
                          <a:latin typeface="Symbol"/>
                        </a:rPr>
                        <a:t>Þ</a:t>
                      </a:r>
                      <a:r>
                        <a:rPr lang="fi-FI" sz="3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fi-FI" sz="3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ikisi</a:t>
                      </a:r>
                      <a:r>
                        <a:rPr lang="tr-TR" sz="3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veya V10 </a:t>
                      </a:r>
                      <a:r>
                        <a:rPr lang="tr-TR" sz="3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  <a:sym typeface="Symbol"/>
                        </a:rPr>
                        <a:t> Biri </a:t>
                      </a:r>
                      <a:r>
                        <a:rPr lang="tr-TR" sz="32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  <a:sym typeface="Symbol"/>
                        </a:rPr>
                        <a:t>  </a:t>
                      </a:r>
                      <a:r>
                        <a:rPr lang="tr-TR" sz="3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  <a:sym typeface="Symbol"/>
                        </a:rPr>
                        <a:t> </a:t>
                      </a:r>
                      <a:r>
                        <a:rPr lang="tr-TR" sz="32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  <a:sym typeface="Symbol"/>
                        </a:rPr>
                        <a:t>tabiki</a:t>
                      </a:r>
                      <a:r>
                        <a:rPr lang="tr-TR" sz="3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  <a:sym typeface="Symbol"/>
                        </a:rPr>
                        <a:t> sadece  </a:t>
                      </a:r>
                      <a:r>
                        <a:rPr lang="tr-TR" sz="3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  <a:sym typeface="Symbol"/>
                        </a:rPr>
                        <a:t>ARD</a:t>
                      </a:r>
                      <a:endParaRPr lang="fi-FI" sz="3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Tablo"/>
          <p:cNvGraphicFramePr>
            <a:graphicFrameLocks noGrp="1"/>
          </p:cNvGraphicFramePr>
          <p:nvPr/>
        </p:nvGraphicFramePr>
        <p:xfrm>
          <a:off x="179512" y="188640"/>
          <a:ext cx="8712968" cy="6563229"/>
        </p:xfrm>
        <a:graphic>
          <a:graphicData uri="http://schemas.openxmlformats.org/drawingml/2006/table">
            <a:tbl>
              <a:tblPr/>
              <a:tblGrid>
                <a:gridCol w="2289004"/>
                <a:gridCol w="6423964"/>
              </a:tblGrid>
              <a:tr h="832874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4800" b="0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T/O</a:t>
                      </a:r>
                      <a:r>
                        <a:rPr lang="tr-TR" sz="4800" b="0" i="0" u="none" strike="noStrike" baseline="0" dirty="0" smtClean="0">
                          <a:solidFill>
                            <a:srgbClr val="FF0000"/>
                          </a:solidFill>
                          <a:latin typeface="Calibri"/>
                        </a:rPr>
                        <a:t> ile</a:t>
                      </a:r>
                      <a:r>
                        <a:rPr lang="en-US" sz="4800" b="0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 overcall </a:t>
                      </a:r>
                      <a:endParaRPr lang="en-US" sz="48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5225">
                <a:tc>
                  <a:txBody>
                    <a:bodyPr/>
                    <a:lstStyle/>
                    <a:p>
                      <a:pPr marL="571500" indent="-571500" algn="ctr" fontAlgn="b">
                        <a:buFont typeface="+mj-lt"/>
                        <a:buNone/>
                      </a:pPr>
                      <a:r>
                        <a:rPr lang="tr-TR" sz="32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tr-TR" sz="3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17+Puanı</a:t>
                      </a:r>
                      <a:r>
                        <a:rPr lang="tr-TR" sz="32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olan her el ile (NT demeyen)</a:t>
                      </a:r>
                      <a:r>
                        <a:rPr lang="tr-TR" sz="3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tr-TR" sz="32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 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dirty="0" smtClean="0"/>
                        <a:t>Take - </a:t>
                      </a:r>
                      <a:r>
                        <a:rPr lang="en-US" sz="3200" dirty="0" err="1" smtClean="0"/>
                        <a:t>aut</a:t>
                      </a:r>
                      <a:r>
                        <a:rPr lang="en-US" sz="3200" dirty="0" smtClean="0"/>
                        <a:t> </a:t>
                      </a:r>
                      <a:r>
                        <a:rPr lang="en-US" sz="3200" dirty="0" err="1" smtClean="0"/>
                        <a:t>Kontr</a:t>
                      </a:r>
                      <a:r>
                        <a:rPr lang="en-US" sz="3200" dirty="0" smtClean="0"/>
                        <a:t> 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5306">
                <a:tc>
                  <a:txBody>
                    <a:bodyPr/>
                    <a:lstStyle/>
                    <a:p>
                      <a:pPr algn="ctr" fontAlgn="b"/>
                      <a:r>
                        <a:rPr lang="tr-TR" sz="3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16-</a:t>
                      </a:r>
                      <a:r>
                        <a:rPr lang="tr-TR" sz="32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Puan olan bazı ellerle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3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a) Her</a:t>
                      </a:r>
                      <a:r>
                        <a:rPr lang="tr-TR" sz="32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renge en az 3 kart ile hazır  olmalı</a:t>
                      </a:r>
                      <a:endParaRPr lang="sv-SE" sz="3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5306"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3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b)</a:t>
                      </a:r>
                      <a:r>
                        <a:rPr lang="tr-TR" sz="32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Rakibin açtığı renk hariç kartların ve </a:t>
                      </a:r>
                      <a:r>
                        <a:rPr lang="tr-TR" sz="32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puanının toplamı  </a:t>
                      </a:r>
                      <a:r>
                        <a:rPr lang="tr-TR" sz="3200" b="1" i="0" u="none" strike="noStrike" baseline="0" dirty="0" err="1" smtClean="0">
                          <a:solidFill>
                            <a:srgbClr val="00B050"/>
                          </a:solidFill>
                          <a:latin typeface="+mn-lt"/>
                        </a:rPr>
                        <a:t>zonsuz</a:t>
                      </a:r>
                      <a:r>
                        <a:rPr lang="tr-TR" sz="32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23  </a:t>
                      </a:r>
                      <a:r>
                        <a:rPr lang="tr-TR" sz="3200" b="1" i="0" u="none" strike="noStrike" baseline="0" dirty="0" err="1" smtClean="0">
                          <a:solidFill>
                            <a:srgbClr val="FF0000"/>
                          </a:solidFill>
                          <a:latin typeface="+mn-lt"/>
                        </a:rPr>
                        <a:t>zonda</a:t>
                      </a:r>
                      <a:r>
                        <a:rPr lang="tr-TR" sz="32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24  etmeli. </a:t>
                      </a:r>
                      <a:endParaRPr lang="fi-FI" sz="3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13 puan değerinden az olmalı</a:t>
            </a:r>
          </a:p>
          <a:p>
            <a:r>
              <a:rPr lang="tr-TR" dirty="0" smtClean="0"/>
              <a:t>Orijinal renk harici 4+ kart majörü olmamalı</a:t>
            </a:r>
          </a:p>
          <a:p>
            <a:r>
              <a:rPr lang="tr-TR" dirty="0" smtClean="0"/>
              <a:t>Orijinal renk harici 5+ kart minörü olmamalı</a:t>
            </a:r>
          </a:p>
          <a:p>
            <a:r>
              <a:rPr lang="tr-TR" dirty="0" smtClean="0"/>
              <a:t>İki adet As   olmamalı</a:t>
            </a:r>
          </a:p>
          <a:p>
            <a:r>
              <a:rPr lang="tr-TR" dirty="0" smtClean="0"/>
              <a:t>Kaliteli renk olmalı</a:t>
            </a:r>
          </a:p>
          <a:p>
            <a:endParaRPr lang="tr-TR" dirty="0" smtClean="0"/>
          </a:p>
          <a:p>
            <a:endParaRPr lang="en-US" dirty="0"/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ZAYIF AÇIŞLARIN ORTAK ÖZELLİKLERİ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Tablo"/>
          <p:cNvGraphicFramePr>
            <a:graphicFrameLocks noGrp="1"/>
          </p:cNvGraphicFramePr>
          <p:nvPr/>
        </p:nvGraphicFramePr>
        <p:xfrm>
          <a:off x="179512" y="188640"/>
          <a:ext cx="2503424" cy="6480720"/>
        </p:xfrm>
        <a:graphic>
          <a:graphicData uri="http://schemas.openxmlformats.org/drawingml/2006/table">
            <a:tbl>
              <a:tblPr/>
              <a:tblGrid>
                <a:gridCol w="433493"/>
                <a:gridCol w="357632"/>
                <a:gridCol w="910336"/>
                <a:gridCol w="801963"/>
              </a:tblGrid>
              <a:tr h="405045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>
                          <a:solidFill>
                            <a:srgbClr val="00B050"/>
                          </a:solidFill>
                          <a:latin typeface="Calibri"/>
                        </a:rPr>
                        <a:t>♣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 kart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6"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5-10 HP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5045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♦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05045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♥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05045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05045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>
                          <a:solidFill>
                            <a:srgbClr val="00B050"/>
                          </a:solidFill>
                          <a:latin typeface="Calibri"/>
                        </a:rPr>
                        <a:t>♣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 kart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05045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♦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05045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♥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05045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05045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>
                          <a:solidFill>
                            <a:srgbClr val="00B050"/>
                          </a:solidFill>
                          <a:latin typeface="Calibri"/>
                        </a:rPr>
                        <a:t>♣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 kart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05045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♦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05045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♥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05045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05045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>
                          <a:solidFill>
                            <a:srgbClr val="00B050"/>
                          </a:solidFill>
                          <a:latin typeface="Calibri"/>
                        </a:rPr>
                        <a:t>♣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9-10 kart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05045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♦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05045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05045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3 Metin kutusu"/>
          <p:cNvSpPr txBox="1"/>
          <p:nvPr/>
        </p:nvSpPr>
        <p:spPr>
          <a:xfrm>
            <a:off x="3419872" y="1484784"/>
            <a:ext cx="5400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4800" dirty="0" smtClean="0"/>
              <a:t>Zayıf açışların kendi özellikleri</a:t>
            </a:r>
            <a:endParaRPr lang="en-US" sz="48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1 NT Açışı ve Cevapları</a:t>
            </a:r>
            <a:endParaRPr lang="en-US" dirty="0"/>
          </a:p>
        </p:txBody>
      </p:sp>
      <p:graphicFrame>
        <p:nvGraphicFramePr>
          <p:cNvPr id="6" name="5 Tablo"/>
          <p:cNvGraphicFramePr>
            <a:graphicFrameLocks noGrp="1"/>
          </p:cNvGraphicFramePr>
          <p:nvPr/>
        </p:nvGraphicFramePr>
        <p:xfrm>
          <a:off x="971600" y="1295400"/>
          <a:ext cx="6929235" cy="4509864"/>
        </p:xfrm>
        <a:graphic>
          <a:graphicData uri="http://schemas.openxmlformats.org/drawingml/2006/table">
            <a:tbl>
              <a:tblPr/>
              <a:tblGrid>
                <a:gridCol w="1689340"/>
                <a:gridCol w="609220"/>
                <a:gridCol w="1601788"/>
                <a:gridCol w="396875"/>
                <a:gridCol w="701612"/>
                <a:gridCol w="438150"/>
                <a:gridCol w="1492250"/>
              </a:tblGrid>
              <a:tr h="563733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AÇIŞ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GÜÇ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Cevap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563733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(15-17 HDP)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latin typeface="Symbol"/>
                        </a:rPr>
                        <a:t>Þ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PASS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0-7 </a:t>
                      </a:r>
                      <a:r>
                        <a:rPr lang="en-US" sz="2400" b="0" i="0" u="none" strike="noStrike" dirty="0" err="1">
                          <a:solidFill>
                            <a:srgbClr val="FF0000"/>
                          </a:solidFill>
                          <a:latin typeface="Calibri"/>
                        </a:rPr>
                        <a:t>puan</a:t>
                      </a:r>
                      <a:endParaRPr lang="en-US" sz="24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63733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1" i="0" u="none" strike="noStrike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8-9 </a:t>
                      </a:r>
                      <a:r>
                        <a:rPr lang="en-US" sz="2400" b="0" i="0" u="none" strike="noStrike" dirty="0" err="1">
                          <a:solidFill>
                            <a:srgbClr val="FF0000"/>
                          </a:solidFill>
                          <a:latin typeface="Calibri"/>
                        </a:rPr>
                        <a:t>puan</a:t>
                      </a:r>
                      <a:endParaRPr lang="en-US" sz="24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63733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1" i="0" u="none" strike="noStrike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10-15 </a:t>
                      </a:r>
                      <a:r>
                        <a:rPr lang="en-US" sz="2400" b="0" i="0" u="none" strike="noStrike" dirty="0" err="1">
                          <a:solidFill>
                            <a:srgbClr val="FF0000"/>
                          </a:solidFill>
                          <a:latin typeface="Calibri"/>
                        </a:rPr>
                        <a:t>puan</a:t>
                      </a:r>
                      <a:endParaRPr lang="en-US" sz="24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63733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16-17 </a:t>
                      </a:r>
                      <a:r>
                        <a:rPr lang="en-US" sz="2400" b="0" i="0" u="none" strike="noStrike" dirty="0" err="1">
                          <a:solidFill>
                            <a:srgbClr val="FF0000"/>
                          </a:solidFill>
                          <a:latin typeface="Calibri"/>
                        </a:rPr>
                        <a:t>puan</a:t>
                      </a:r>
                      <a:endParaRPr lang="en-US" sz="24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63733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20-21 </a:t>
                      </a:r>
                      <a:r>
                        <a:rPr lang="en-US" sz="2400" b="0" i="0" u="none" strike="noStrike" dirty="0" err="1">
                          <a:solidFill>
                            <a:srgbClr val="FF0000"/>
                          </a:solidFill>
                          <a:latin typeface="Calibri"/>
                        </a:rPr>
                        <a:t>puan</a:t>
                      </a:r>
                      <a:endParaRPr lang="en-US" sz="24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63733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18-19 </a:t>
                      </a:r>
                      <a:r>
                        <a:rPr lang="en-US" sz="2400" b="0" i="0" u="none" strike="noStrike" dirty="0" err="1">
                          <a:solidFill>
                            <a:srgbClr val="FF0000"/>
                          </a:solidFill>
                          <a:latin typeface="Calibri"/>
                        </a:rPr>
                        <a:t>puan</a:t>
                      </a:r>
                      <a:endParaRPr lang="en-US" sz="24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63733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22+ </a:t>
                      </a:r>
                      <a:r>
                        <a:rPr lang="en-US" sz="2400" b="0" i="0" u="none" strike="noStrike" dirty="0" err="1">
                          <a:solidFill>
                            <a:srgbClr val="FF0000"/>
                          </a:solidFill>
                          <a:latin typeface="Calibri"/>
                        </a:rPr>
                        <a:t>puan</a:t>
                      </a:r>
                      <a:endParaRPr lang="en-US" sz="24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STAYMAN</a:t>
            </a:r>
            <a:endParaRPr lang="en-US" dirty="0"/>
          </a:p>
        </p:txBody>
      </p:sp>
      <p:graphicFrame>
        <p:nvGraphicFramePr>
          <p:cNvPr id="3" name="2 Tablo"/>
          <p:cNvGraphicFramePr>
            <a:graphicFrameLocks noGrp="1"/>
          </p:cNvGraphicFramePr>
          <p:nvPr/>
        </p:nvGraphicFramePr>
        <p:xfrm>
          <a:off x="827584" y="2405062"/>
          <a:ext cx="7508181" cy="3616224"/>
        </p:xfrm>
        <a:graphic>
          <a:graphicData uri="http://schemas.openxmlformats.org/drawingml/2006/table">
            <a:tbl>
              <a:tblPr/>
              <a:tblGrid>
                <a:gridCol w="752540"/>
                <a:gridCol w="511175"/>
                <a:gridCol w="2250121"/>
                <a:gridCol w="752540"/>
                <a:gridCol w="752540"/>
                <a:gridCol w="752540"/>
                <a:gridCol w="1736725"/>
              </a:tblGrid>
              <a:tr h="47095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2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AÇIŞ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GÜÇ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Cevap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521409"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(15-17 HDP)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>
                          <a:solidFill>
                            <a:srgbClr val="000000"/>
                          </a:solidFill>
                          <a:latin typeface="Symbol"/>
                        </a:rPr>
                        <a:t>Þ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i="0" u="none" strike="noStrike">
                          <a:solidFill>
                            <a:srgbClr val="00B050"/>
                          </a:solidFill>
                          <a:latin typeface="Calibri"/>
                        </a:rPr>
                        <a:t>♣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min.8 puan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21409"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♦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 KART MAJÖR YOK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endParaRPr lang="en-US" sz="28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21409"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♥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4 KART ♥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28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21409"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 KART 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0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28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21409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28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38229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Tablo"/>
          <p:cNvGraphicFramePr>
            <a:graphicFrameLocks noGrp="1"/>
          </p:cNvGraphicFramePr>
          <p:nvPr/>
        </p:nvGraphicFramePr>
        <p:xfrm>
          <a:off x="323528" y="1052737"/>
          <a:ext cx="2088234" cy="2016225"/>
        </p:xfrm>
        <a:graphic>
          <a:graphicData uri="http://schemas.openxmlformats.org/drawingml/2006/table">
            <a:tbl>
              <a:tblPr/>
              <a:tblGrid>
                <a:gridCol w="1163799"/>
                <a:gridCol w="924435"/>
              </a:tblGrid>
              <a:tr h="4627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9579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RUA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2884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DAM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2884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VALE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3 Tablo"/>
          <p:cNvGraphicFramePr>
            <a:graphicFrameLocks noGrp="1"/>
          </p:cNvGraphicFramePr>
          <p:nvPr/>
        </p:nvGraphicFramePr>
        <p:xfrm>
          <a:off x="1835696" y="1916833"/>
          <a:ext cx="6552730" cy="4723470"/>
        </p:xfrm>
        <a:graphic>
          <a:graphicData uri="http://schemas.openxmlformats.org/drawingml/2006/table">
            <a:tbl>
              <a:tblPr/>
              <a:tblGrid>
                <a:gridCol w="1841719"/>
                <a:gridCol w="342552"/>
                <a:gridCol w="986024"/>
                <a:gridCol w="1803464"/>
                <a:gridCol w="1578971"/>
              </a:tblGrid>
              <a:tr h="712515"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C00000"/>
                          </a:solidFill>
                          <a:latin typeface="Calibri"/>
                        </a:rPr>
                        <a:t>TUR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C00000"/>
                          </a:solidFill>
                          <a:latin typeface="Calibri"/>
                        </a:rPr>
                        <a:t>İNG.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C00000"/>
                          </a:solidFill>
                          <a:latin typeface="Calibri"/>
                        </a:rPr>
                        <a:t>SKOR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2191"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40+30+30…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219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MAJÖRLER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PİK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SPADE</a:t>
                      </a:r>
                      <a:r>
                        <a:rPr lang="tr-TR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30+30+30…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219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♥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KÖR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HEART</a:t>
                      </a:r>
                      <a:r>
                        <a:rPr lang="tr-TR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30+30+30…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219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MİNÖRLER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♦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KARO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DİAMOND</a:t>
                      </a:r>
                      <a:r>
                        <a:rPr lang="tr-TR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20+20+20…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219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B050"/>
                          </a:solidFill>
                          <a:latin typeface="Calibri"/>
                        </a:rPr>
                        <a:t>♣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TREFL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CLUB</a:t>
                      </a:r>
                      <a:r>
                        <a:rPr lang="tr-TR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20+20+20…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4 Metin kutusu"/>
          <p:cNvSpPr txBox="1"/>
          <p:nvPr/>
        </p:nvSpPr>
        <p:spPr>
          <a:xfrm>
            <a:off x="251520" y="620691"/>
            <a:ext cx="35283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>
                <a:solidFill>
                  <a:srgbClr val="92D050"/>
                </a:solidFill>
              </a:rPr>
              <a:t>ONÖRLER VE  PUANLARI</a:t>
            </a:r>
            <a:endParaRPr lang="en-US" sz="2400" b="1" dirty="0">
              <a:solidFill>
                <a:srgbClr val="92D050"/>
              </a:solidFill>
            </a:endParaRPr>
          </a:p>
        </p:txBody>
      </p:sp>
      <p:sp>
        <p:nvSpPr>
          <p:cNvPr id="6" name="5 Metin kutusu"/>
          <p:cNvSpPr txBox="1"/>
          <p:nvPr/>
        </p:nvSpPr>
        <p:spPr>
          <a:xfrm>
            <a:off x="3419872" y="1412779"/>
            <a:ext cx="53285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/>
              <a:t>RENKLERİN ADI,SINIFI VE PUANLAMASI</a:t>
            </a:r>
            <a:endParaRPr lang="en-US" sz="24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>
                <a:solidFill>
                  <a:schemeClr val="accent3">
                    <a:lumMod val="75000"/>
                  </a:schemeClr>
                </a:solidFill>
              </a:rPr>
              <a:t>TOPLAM GÜCE GÖRE OYNANMASI GEREKEN KONTRAT VE İKRAMİYELERİ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graphicFrame>
        <p:nvGraphicFramePr>
          <p:cNvPr id="3" name="2 Tablo"/>
          <p:cNvGraphicFramePr>
            <a:graphicFrameLocks noGrp="1"/>
          </p:cNvGraphicFramePr>
          <p:nvPr/>
        </p:nvGraphicFramePr>
        <p:xfrm>
          <a:off x="179512" y="1628803"/>
          <a:ext cx="8964490" cy="5047456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2224923"/>
                <a:gridCol w="3513095"/>
                <a:gridCol w="3181676"/>
                <a:gridCol w="44796"/>
              </a:tblGrid>
              <a:tr h="11075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24 ↓ den </a:t>
                      </a:r>
                      <a:r>
                        <a:rPr lang="en-US" sz="3200" u="none" strike="noStrike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az</a:t>
                      </a:r>
                      <a:endParaRPr lang="en-US" sz="32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3200" u="none" strike="noStrike" dirty="0" err="1" smtClean="0"/>
                        <a:t>Part</a:t>
                      </a:r>
                      <a:r>
                        <a:rPr lang="tr-TR" sz="3200" u="none" strike="noStrike" dirty="0" smtClean="0"/>
                        <a:t> Skor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3200" u="none" strike="noStrike" dirty="0" smtClean="0"/>
                        <a:t>   50 küçük ödül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3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1075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25 - 32</a:t>
                      </a:r>
                      <a:endParaRPr lang="en-US" sz="32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/>
                        <a:t>100 </a:t>
                      </a:r>
                      <a:r>
                        <a:rPr lang="tr-TR" sz="3200" u="none" strike="noStrike" dirty="0" smtClean="0"/>
                        <a:t>Yazan</a:t>
                      </a:r>
                      <a:r>
                        <a:rPr lang="en-US" sz="3200" u="none" strike="noStrike" dirty="0" smtClean="0"/>
                        <a:t> </a:t>
                      </a:r>
                      <a:r>
                        <a:rPr lang="en-US" sz="3200" u="none" strike="noStrike" dirty="0" err="1" smtClean="0"/>
                        <a:t>skor</a:t>
                      </a:r>
                      <a:r>
                        <a:rPr lang="tr-TR" sz="3200" u="none" strike="noStrike" dirty="0" smtClean="0"/>
                        <a:t>(</a:t>
                      </a:r>
                      <a:r>
                        <a:rPr lang="tr-TR" sz="3200" u="none" strike="noStrike" dirty="0" err="1" smtClean="0"/>
                        <a:t>Zon</a:t>
                      </a:r>
                      <a:r>
                        <a:rPr lang="tr-TR" sz="3200" u="none" strike="noStrike" dirty="0" smtClean="0"/>
                        <a:t>)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 smtClean="0">
                          <a:solidFill>
                            <a:srgbClr val="00B050"/>
                          </a:solidFill>
                        </a:rPr>
                        <a:t>300</a:t>
                      </a:r>
                      <a:r>
                        <a:rPr lang="en-US" sz="3200" u="none" strike="noStrike" dirty="0" smtClean="0"/>
                        <a:t> </a:t>
                      </a:r>
                      <a:r>
                        <a:rPr lang="en-US" sz="3200" u="none" strike="noStrike" dirty="0" err="1"/>
                        <a:t>ve</a:t>
                      </a:r>
                      <a:r>
                        <a:rPr lang="en-US" sz="3200" u="none" strike="noStrike" dirty="0"/>
                        <a:t> </a:t>
                      </a:r>
                      <a:r>
                        <a:rPr lang="en-US" sz="3200" u="none" strike="noStrike" dirty="0">
                          <a:solidFill>
                            <a:srgbClr val="FF0000"/>
                          </a:solidFill>
                        </a:rPr>
                        <a:t>500</a:t>
                      </a:r>
                      <a:r>
                        <a:rPr lang="en-US" sz="3200" u="none" strike="noStrike" dirty="0"/>
                        <a:t> </a:t>
                      </a:r>
                      <a:r>
                        <a:rPr lang="en-US" sz="3200" u="none" strike="noStrike" dirty="0" err="1"/>
                        <a:t>ödül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3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3579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33 - 36</a:t>
                      </a:r>
                      <a:endParaRPr lang="en-US" sz="3200" b="0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 err="1"/>
                        <a:t>Şlem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solidFill>
                            <a:srgbClr val="00B050"/>
                          </a:solidFill>
                        </a:rPr>
                        <a:t>500</a:t>
                      </a:r>
                      <a:r>
                        <a:rPr lang="en-US" sz="3200" u="none" strike="noStrike" dirty="0"/>
                        <a:t> </a:t>
                      </a:r>
                      <a:r>
                        <a:rPr lang="en-US" sz="3200" u="none" strike="noStrike" dirty="0" err="1"/>
                        <a:t>ve</a:t>
                      </a:r>
                      <a:r>
                        <a:rPr lang="en-US" sz="3200" u="none" strike="noStrike" dirty="0"/>
                        <a:t> </a:t>
                      </a:r>
                      <a:r>
                        <a:rPr lang="tr-TR" sz="3200" u="none" strike="noStrike" dirty="0" smtClean="0"/>
                        <a:t> </a:t>
                      </a:r>
                      <a:r>
                        <a:rPr lang="en-US" sz="3200" u="none" strike="noStrike" dirty="0" smtClean="0">
                          <a:solidFill>
                            <a:srgbClr val="FF0000"/>
                          </a:solidFill>
                        </a:rPr>
                        <a:t>750</a:t>
                      </a:r>
                      <a:r>
                        <a:rPr lang="en-US" sz="3200" u="none" strike="noStrike" dirty="0" smtClean="0"/>
                        <a:t> </a:t>
                      </a:r>
                      <a:r>
                        <a:rPr lang="en-US" sz="3200" u="none" strike="noStrike" dirty="0" err="1"/>
                        <a:t>ekstra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3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474470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37 - 40</a:t>
                      </a:r>
                      <a:endParaRPr lang="en-US" sz="32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 err="1"/>
                        <a:t>GrandŞlem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solidFill>
                            <a:srgbClr val="00B050"/>
                          </a:solidFill>
                        </a:rPr>
                        <a:t>1000</a:t>
                      </a:r>
                      <a:r>
                        <a:rPr lang="en-US" sz="3200" u="none" strike="noStrike" dirty="0"/>
                        <a:t> </a:t>
                      </a:r>
                      <a:r>
                        <a:rPr lang="en-US" sz="3200" u="none" strike="noStrike" dirty="0" smtClean="0"/>
                        <a:t>ve</a:t>
                      </a:r>
                      <a:r>
                        <a:rPr lang="en-US" sz="3200" u="none" strike="noStrike" dirty="0" smtClean="0">
                          <a:solidFill>
                            <a:srgbClr val="FF0000"/>
                          </a:solidFill>
                        </a:rPr>
                        <a:t>1500</a:t>
                      </a:r>
                      <a:r>
                        <a:rPr lang="en-US" sz="3200" u="none" strike="noStrike" dirty="0" smtClean="0"/>
                        <a:t> </a:t>
                      </a:r>
                      <a:r>
                        <a:rPr lang="en-US" sz="3200" u="none" strike="noStrike" dirty="0" err="1"/>
                        <a:t>ekstra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Başlangıç Bilgileri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357850"/>
          </a:xfrm>
        </p:spPr>
        <p:txBody>
          <a:bodyPr>
            <a:normAutofit fontScale="85000" lnSpcReduction="20000"/>
          </a:bodyPr>
          <a:lstStyle/>
          <a:p>
            <a:r>
              <a:rPr lang="tr-TR" dirty="0" smtClean="0"/>
              <a:t>Kartların Büyüklük Sırası ve ne işe yarar.</a:t>
            </a:r>
          </a:p>
          <a:p>
            <a:r>
              <a:rPr lang="tr-TR" dirty="0" smtClean="0"/>
              <a:t>Löve (el Kavramı)</a:t>
            </a:r>
          </a:p>
          <a:p>
            <a:r>
              <a:rPr lang="tr-TR" dirty="0" smtClean="0"/>
              <a:t>Koz ve Fit Kavramı</a:t>
            </a:r>
          </a:p>
          <a:p>
            <a:r>
              <a:rPr lang="tr-TR" dirty="0" smtClean="0"/>
              <a:t>NT Kavramı (Kozsuz oyun Kavramı)</a:t>
            </a:r>
          </a:p>
          <a:p>
            <a:r>
              <a:rPr lang="tr-TR" dirty="0" smtClean="0"/>
              <a:t>Puan Sayma</a:t>
            </a:r>
          </a:p>
          <a:p>
            <a:r>
              <a:rPr lang="tr-TR" dirty="0" smtClean="0"/>
              <a:t>Ellerin Puan ve Uzun renk bakımından anlatılması (Deklere) –Türkçe anlatım olacak. İlk Konuşan-İlk Konuşanın Ortağı-Üste Konuşan-Üste Konuşanın ortağı kavramlarının anlatılarak her oyuncuyu adlandırmak.</a:t>
            </a:r>
          </a:p>
          <a:p>
            <a:r>
              <a:rPr lang="tr-TR" dirty="0" smtClean="0"/>
              <a:t>Artırmada karar deklaresi verilmesi. (Üç pas öncesi)</a:t>
            </a:r>
          </a:p>
          <a:p>
            <a:r>
              <a:rPr lang="tr-TR" dirty="0" smtClean="0"/>
              <a:t>Artırmadaki kadar el almaya çalışmak veya batmak.</a:t>
            </a:r>
          </a:p>
          <a:p>
            <a:r>
              <a:rPr lang="tr-TR" dirty="0" smtClean="0"/>
              <a:t>İhalenin sona ermesi oyun bölümüne geçme.KONTRAT</a:t>
            </a:r>
          </a:p>
          <a:p>
            <a:r>
              <a:rPr lang="tr-TR" dirty="0" smtClean="0"/>
              <a:t>Yeni başlayanın durumunun analizi</a:t>
            </a:r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11560" y="404667"/>
            <a:ext cx="7772400" cy="1470025"/>
          </a:xfrm>
        </p:spPr>
        <p:txBody>
          <a:bodyPr/>
          <a:lstStyle/>
          <a:p>
            <a:pPr algn="l"/>
            <a:r>
              <a:rPr lang="tr-TR" sz="3200" dirty="0" smtClean="0"/>
              <a:t>FİT = TOPLAM 8 KART       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                       </a:t>
            </a:r>
            <a:r>
              <a:rPr lang="tr-TR" i="1" dirty="0" err="1" smtClean="0"/>
              <a:t>Dummy</a:t>
            </a:r>
            <a:endParaRPr lang="en-US" i="1" dirty="0"/>
          </a:p>
        </p:txBody>
      </p:sp>
      <p:pic>
        <p:nvPicPr>
          <p:cNvPr id="7" name="6 Resim" descr="http://www.pamukkalebric.com/wordpress/wp-content/uploads/2011/10/adsiz.JPG"/>
          <p:cNvPicPr/>
          <p:nvPr/>
        </p:nvPicPr>
        <p:blipFill>
          <a:blip r:embed="rId2" cstate="print"/>
          <a:srcRect l="4005" r="43203" b="64326"/>
          <a:stretch>
            <a:fillRect/>
          </a:stretch>
        </p:blipFill>
        <p:spPr bwMode="auto">
          <a:xfrm>
            <a:off x="3059832" y="1700808"/>
            <a:ext cx="3024336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7 Metin kutusu"/>
          <p:cNvSpPr txBox="1"/>
          <p:nvPr/>
        </p:nvSpPr>
        <p:spPr>
          <a:xfrm>
            <a:off x="1331641" y="1700808"/>
            <a:ext cx="12648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b="1" dirty="0" smtClean="0"/>
              <a:t>KOZ</a:t>
            </a:r>
            <a:endParaRPr lang="en-US" sz="2800" b="1" dirty="0"/>
          </a:p>
        </p:txBody>
      </p:sp>
      <p:cxnSp>
        <p:nvCxnSpPr>
          <p:cNvPr id="10" name="9 Dirsek Bağlayıcısı"/>
          <p:cNvCxnSpPr/>
          <p:nvPr/>
        </p:nvCxnSpPr>
        <p:spPr>
          <a:xfrm>
            <a:off x="2411760" y="2060848"/>
            <a:ext cx="914400" cy="914400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11 Resim" descr="http://www.pamukkalebric.com/wordpress/wp-content/uploads/2011/10/adsiz.JPG"/>
          <p:cNvPicPr/>
          <p:nvPr/>
        </p:nvPicPr>
        <p:blipFill>
          <a:blip r:embed="rId2" cstate="print"/>
          <a:srcRect l="4211" t="35433" r="39789"/>
          <a:stretch>
            <a:fillRect/>
          </a:stretch>
        </p:blipFill>
        <p:spPr bwMode="auto">
          <a:xfrm>
            <a:off x="3059832" y="3212979"/>
            <a:ext cx="3024336" cy="27489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13 Metin kutusu"/>
          <p:cNvSpPr txBox="1"/>
          <p:nvPr/>
        </p:nvSpPr>
        <p:spPr>
          <a:xfrm>
            <a:off x="3203848" y="6088561"/>
            <a:ext cx="27363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400" i="1" dirty="0" err="1" smtClean="0"/>
              <a:t>Dekleran</a:t>
            </a:r>
            <a:endParaRPr lang="en-US" sz="4400" i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o"/>
          <p:cNvGraphicFramePr>
            <a:graphicFrameLocks noGrp="1"/>
          </p:cNvGraphicFramePr>
          <p:nvPr/>
        </p:nvGraphicFramePr>
        <p:xfrm>
          <a:off x="7891420" y="2708921"/>
          <a:ext cx="573208" cy="1773555"/>
        </p:xfrm>
        <a:graphic>
          <a:graphicData uri="http://schemas.openxmlformats.org/drawingml/2006/table">
            <a:tbl>
              <a:tblPr/>
              <a:tblGrid>
                <a:gridCol w="52917"/>
                <a:gridCol w="52917"/>
                <a:gridCol w="52917"/>
                <a:gridCol w="52917"/>
                <a:gridCol w="52917"/>
                <a:gridCol w="52917"/>
                <a:gridCol w="52917"/>
                <a:gridCol w="52917"/>
                <a:gridCol w="52917"/>
                <a:gridCol w="96955"/>
              </a:tblGrid>
              <a:tr h="253365"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3365">
                <a:tc>
                  <a:txBody>
                    <a:bodyPr/>
                    <a:lstStyle/>
                    <a:p>
                      <a:pPr algn="r" fontAlgn="b"/>
                      <a:endParaRPr lang="en-US" sz="1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latin typeface="Symbo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3365"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3365"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3365"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3365"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3365"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" name="4 Metin kutusu"/>
          <p:cNvSpPr txBox="1"/>
          <p:nvPr/>
        </p:nvSpPr>
        <p:spPr>
          <a:xfrm>
            <a:off x="1259632" y="260648"/>
            <a:ext cx="691276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4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 AÇIŞLARI</a:t>
            </a:r>
            <a:endParaRPr lang="en-US" sz="440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6 Tablo"/>
          <p:cNvGraphicFramePr>
            <a:graphicFrameLocks noGrp="1"/>
          </p:cNvGraphicFramePr>
          <p:nvPr/>
        </p:nvGraphicFramePr>
        <p:xfrm>
          <a:off x="539552" y="1052736"/>
          <a:ext cx="7344815" cy="5546805"/>
        </p:xfrm>
        <a:graphic>
          <a:graphicData uri="http://schemas.openxmlformats.org/drawingml/2006/table">
            <a:tbl>
              <a:tblPr/>
              <a:tblGrid>
                <a:gridCol w="1298531"/>
                <a:gridCol w="1071288"/>
                <a:gridCol w="2605177"/>
                <a:gridCol w="2369819"/>
              </a:tblGrid>
              <a:tr h="7261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AÇIŞ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min.ADET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GÜÇ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2371">
                <a:tc>
                  <a:txBody>
                    <a:bodyPr/>
                    <a:lstStyle/>
                    <a:p>
                      <a:pPr algn="r" fontAlgn="b"/>
                      <a:r>
                        <a:rPr lang="en-US" sz="5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400" b="1" i="0" u="none" strike="noStrike">
                          <a:solidFill>
                            <a:srgbClr val="00B050"/>
                          </a:solidFill>
                          <a:latin typeface="Calibri"/>
                        </a:rPr>
                        <a:t>♣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3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3+ kart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3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13-21 HP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2371">
                <a:tc>
                  <a:txBody>
                    <a:bodyPr/>
                    <a:lstStyle/>
                    <a:p>
                      <a:pPr algn="r" fontAlgn="b"/>
                      <a:r>
                        <a:rPr lang="en-US" sz="5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4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♦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02371">
                <a:tc>
                  <a:txBody>
                    <a:bodyPr/>
                    <a:lstStyle/>
                    <a:p>
                      <a:pPr algn="r" fontAlgn="b"/>
                      <a:r>
                        <a:rPr lang="en-US" sz="5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4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♥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3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5+ kart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02371">
                <a:tc>
                  <a:txBody>
                    <a:bodyPr/>
                    <a:lstStyle/>
                    <a:p>
                      <a:pPr algn="r" fontAlgn="b"/>
                      <a:r>
                        <a:rPr lang="en-US" sz="5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211173">
                <a:tc>
                  <a:txBody>
                    <a:bodyPr/>
                    <a:lstStyle/>
                    <a:p>
                      <a:pPr algn="r" fontAlgn="b"/>
                      <a:r>
                        <a:rPr lang="en-US" sz="5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Dengeli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15-17 HP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ÖNCELİKLİ OLARAK BİLMEMİZ GEREKENLER</a:t>
            </a:r>
            <a:endParaRPr lang="en-US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3"/>
            <a:ext cx="8435280" cy="4525963"/>
          </a:xfrm>
        </p:spPr>
        <p:txBody>
          <a:bodyPr>
            <a:normAutofit/>
          </a:bodyPr>
          <a:lstStyle/>
          <a:p>
            <a:r>
              <a:rPr lang="en-US" b="1" dirty="0" smtClean="0"/>
              <a:t>DENGELİ</a:t>
            </a:r>
            <a:r>
              <a:rPr lang="tr-TR" b="1" dirty="0" smtClean="0"/>
              <a:t> ELLER ve TANIMI</a:t>
            </a:r>
            <a:r>
              <a:rPr lang="tr-TR" dirty="0" smtClean="0"/>
              <a:t>:  </a:t>
            </a:r>
            <a:r>
              <a:rPr lang="en-US" dirty="0" smtClean="0"/>
              <a:t>4432</a:t>
            </a:r>
            <a:r>
              <a:rPr lang="tr-TR" dirty="0" smtClean="0"/>
              <a:t> - </a:t>
            </a:r>
            <a:r>
              <a:rPr lang="en-US" dirty="0" smtClean="0"/>
              <a:t>4333</a:t>
            </a:r>
            <a:r>
              <a:rPr lang="tr-TR" dirty="0" smtClean="0"/>
              <a:t> -</a:t>
            </a:r>
            <a:r>
              <a:rPr lang="en-US" dirty="0" smtClean="0"/>
              <a:t> 5332</a:t>
            </a:r>
            <a:endParaRPr lang="tr-TR" dirty="0" smtClean="0"/>
          </a:p>
          <a:p>
            <a:r>
              <a:rPr lang="en-US" b="1" dirty="0" smtClean="0"/>
              <a:t>ZON İÇİN ÖNCELİK</a:t>
            </a:r>
            <a:r>
              <a:rPr lang="en-US" dirty="0" smtClean="0"/>
              <a:t> </a:t>
            </a:r>
            <a:r>
              <a:rPr lang="tr-TR" dirty="0" smtClean="0"/>
              <a:t>:    </a:t>
            </a:r>
            <a:r>
              <a:rPr lang="en-US" dirty="0" smtClean="0"/>
              <a:t>4M </a:t>
            </a:r>
            <a:r>
              <a:rPr lang="tr-TR" dirty="0" smtClean="0"/>
              <a:t>- </a:t>
            </a:r>
            <a:r>
              <a:rPr lang="en-US" dirty="0" smtClean="0"/>
              <a:t>3NT </a:t>
            </a:r>
            <a:r>
              <a:rPr lang="tr-TR" dirty="0" smtClean="0"/>
              <a:t>- </a:t>
            </a:r>
            <a:r>
              <a:rPr lang="en-US" dirty="0" smtClean="0"/>
              <a:t>5m</a:t>
            </a:r>
            <a:endParaRPr lang="tr-TR" dirty="0" smtClean="0"/>
          </a:p>
          <a:p>
            <a:r>
              <a:rPr lang="tr-TR" b="1" dirty="0" smtClean="0"/>
              <a:t>KONUŞMA ÖNCELİKLERİ:   </a:t>
            </a:r>
            <a:r>
              <a:rPr lang="tr-TR" dirty="0" smtClean="0"/>
              <a:t>FİT – RENK – NT</a:t>
            </a:r>
          </a:p>
          <a:p>
            <a:r>
              <a:rPr lang="tr-TR" b="1" dirty="0" smtClean="0">
                <a:solidFill>
                  <a:srgbClr val="FF0000"/>
                </a:solidFill>
              </a:rPr>
              <a:t>ZON</a:t>
            </a:r>
            <a:r>
              <a:rPr lang="tr-TR" dirty="0" smtClean="0"/>
              <a:t>(TEHLİKELİ);</a:t>
            </a:r>
            <a:r>
              <a:rPr lang="tr-TR" b="1" dirty="0" smtClean="0">
                <a:solidFill>
                  <a:srgbClr val="00B050"/>
                </a:solidFill>
              </a:rPr>
              <a:t>ZONSUZ</a:t>
            </a:r>
            <a:r>
              <a:rPr lang="tr-TR" dirty="0" smtClean="0"/>
              <a:t>(TEHLİKESİZ)BÖLGELER</a:t>
            </a:r>
          </a:p>
          <a:p>
            <a:r>
              <a:rPr lang="tr-TR" dirty="0" smtClean="0"/>
              <a:t>DUMMY,DEKLARAN,RAKİP,DEALER,ADVANCER, ATAK EDEN,OVERCALL(ARAYA GİREN),SİSTEM KONVANSİYON,APEL VB. KAVRAMLAR</a:t>
            </a:r>
          </a:p>
          <a:p>
            <a:endParaRPr lang="tr-TR" dirty="0" smtClean="0"/>
          </a:p>
          <a:p>
            <a:endParaRPr lang="tr-TR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o"/>
          <p:cNvGraphicFramePr>
            <a:graphicFrameLocks noGrp="1"/>
          </p:cNvGraphicFramePr>
          <p:nvPr/>
        </p:nvGraphicFramePr>
        <p:xfrm>
          <a:off x="971600" y="1052736"/>
          <a:ext cx="6408716" cy="5328592"/>
        </p:xfrm>
        <a:graphic>
          <a:graphicData uri="http://schemas.openxmlformats.org/drawingml/2006/table">
            <a:tbl>
              <a:tblPr/>
              <a:tblGrid>
                <a:gridCol w="988652"/>
                <a:gridCol w="441739"/>
                <a:gridCol w="231387"/>
                <a:gridCol w="420704"/>
                <a:gridCol w="645079"/>
                <a:gridCol w="420704"/>
                <a:gridCol w="448749"/>
                <a:gridCol w="231387"/>
                <a:gridCol w="420704"/>
                <a:gridCol w="2159611"/>
              </a:tblGrid>
              <a:tr h="589249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AÇIŞ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GÜÇ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925142"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♥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/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i="0" u="none" strike="noStrike">
                          <a:solidFill>
                            <a:srgbClr val="000000"/>
                          </a:solidFill>
                          <a:latin typeface="Symbol"/>
                        </a:rPr>
                        <a:t>Þ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6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♥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/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6 -10 HDP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25142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6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♥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/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11-12 HDP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25142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6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♥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/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13-16 HDP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14955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♥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/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libri"/>
                        </a:rPr>
                        <a:t>17-19 HDP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714955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♥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/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libri"/>
                        </a:rPr>
                        <a:t>20-22 HDP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534007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♥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/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i="0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libri"/>
                        </a:rPr>
                        <a:t>23+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3" name="2 Metin kutusu"/>
          <p:cNvSpPr txBox="1"/>
          <p:nvPr/>
        </p:nvSpPr>
        <p:spPr>
          <a:xfrm>
            <a:off x="1547664" y="188640"/>
            <a:ext cx="61206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4400" b="1" dirty="0" smtClean="0">
                <a:latin typeface="Arial" pitchFamily="34" charset="0"/>
                <a:cs typeface="Arial" pitchFamily="34" charset="0"/>
              </a:rPr>
              <a:t>MAJÖR </a:t>
            </a:r>
            <a:r>
              <a:rPr lang="tr-TR" sz="4400" dirty="0" smtClean="0">
                <a:latin typeface="Arial" pitchFamily="34" charset="0"/>
                <a:cs typeface="Arial" pitchFamily="34" charset="0"/>
              </a:rPr>
              <a:t>TUTUŞLARI</a:t>
            </a:r>
            <a:endParaRPr lang="en-US" sz="4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1709</TotalTime>
  <Words>973</Words>
  <Application>Microsoft Office PowerPoint</Application>
  <PresentationFormat>Ekran Gösterisi (4:3)</PresentationFormat>
  <Paragraphs>497</Paragraphs>
  <Slides>27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27</vt:i4>
      </vt:variant>
    </vt:vector>
  </HeadingPairs>
  <TitlesOfParts>
    <vt:vector size="32" baseType="lpstr">
      <vt:lpstr>Arial</vt:lpstr>
      <vt:lpstr>Calibri</vt:lpstr>
      <vt:lpstr>Symbol</vt:lpstr>
      <vt:lpstr>Wingdings</vt:lpstr>
      <vt:lpstr>Ofis Teması</vt:lpstr>
      <vt:lpstr>PowerPoint Sunusu</vt:lpstr>
      <vt:lpstr>Profesyonel Ortam</vt:lpstr>
      <vt:lpstr>PowerPoint Sunusu</vt:lpstr>
      <vt:lpstr>TOPLAM GÜCE GÖRE OYNANMASI GEREKEN KONTRAT VE İKRAMİYELERİ</vt:lpstr>
      <vt:lpstr> Başlangıç Bilgileri</vt:lpstr>
      <vt:lpstr>FİT = TOPLAM 8 KART                               Dummy</vt:lpstr>
      <vt:lpstr>PowerPoint Sunusu</vt:lpstr>
      <vt:lpstr>ÖNCELİKLİ OLARAK BİLMEMİZ GEREKENLER</vt:lpstr>
      <vt:lpstr>PowerPoint Sunusu</vt:lpstr>
      <vt:lpstr>PowerPoint Sunusu</vt:lpstr>
      <vt:lpstr>PowerPoint Sunusu</vt:lpstr>
      <vt:lpstr>AÇANIN MAJÖR TUTUŞU</vt:lpstr>
      <vt:lpstr>PowerPoint Sunusu</vt:lpstr>
      <vt:lpstr>GÜÇ NEDİR?</vt:lpstr>
      <vt:lpstr>OYUN PLANLARI</vt:lpstr>
      <vt:lpstr>KOZ OYUNLARI :</vt:lpstr>
      <vt:lpstr>RENKLER NASIL OYNANIR</vt:lpstr>
      <vt:lpstr>KART KOMBİNASYONLARI 1</vt:lpstr>
      <vt:lpstr>KART KOMBİNASYONLARI 2</vt:lpstr>
      <vt:lpstr>DEFANS NEDİR NASIL YAPILIR?</vt:lpstr>
      <vt:lpstr>Araya giriş (Overcall),Advancer</vt:lpstr>
      <vt:lpstr>Renkle overcall ( 1 veya 2 Seviyesi)</vt:lpstr>
      <vt:lpstr>PowerPoint Sunusu</vt:lpstr>
      <vt:lpstr>ZAYIF AÇIŞLARIN ORTAK ÖZELLİKLERİ</vt:lpstr>
      <vt:lpstr>PowerPoint Sunusu</vt:lpstr>
      <vt:lpstr>1 NT Açışı ve Cevapları</vt:lpstr>
      <vt:lpstr>STAYMAN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tarhan</dc:creator>
  <cp:lastModifiedBy>Toshiba</cp:lastModifiedBy>
  <cp:revision>169</cp:revision>
  <dcterms:created xsi:type="dcterms:W3CDTF">2013-04-26T04:10:10Z</dcterms:created>
  <dcterms:modified xsi:type="dcterms:W3CDTF">2016-09-11T09:44:07Z</dcterms:modified>
</cp:coreProperties>
</file>